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2" r:id="rId7"/>
    <p:sldId id="263" r:id="rId8"/>
    <p:sldId id="260" r:id="rId9"/>
    <p:sldId id="274" r:id="rId10"/>
    <p:sldId id="275" r:id="rId11"/>
    <p:sldId id="276" r:id="rId12"/>
    <p:sldId id="266" r:id="rId13"/>
    <p:sldId id="267" r:id="rId14"/>
    <p:sldId id="271" r:id="rId15"/>
    <p:sldId id="269" r:id="rId16"/>
    <p:sldId id="270" r:id="rId17"/>
    <p:sldId id="277" r:id="rId18"/>
    <p:sldId id="26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0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888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85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28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592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540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4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563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44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056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55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37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3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4824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43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76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21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4FE92-DBE8-4C41-B811-C0C1B7001FD2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9D3A6B-1819-408F-A958-DAEE2090B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2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A1F1001E7DD9697950981ED780574D1F200B4A8544911C215F0D82629DO5nA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 smtClean="0"/>
              <a:t>Прием в 1 класс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2025-2026 </a:t>
            </a:r>
            <a:r>
              <a:rPr lang="ru-RU" sz="4400" dirty="0" smtClean="0"/>
              <a:t>учебный год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843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Планируемое количество 1 классов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277" y="2160589"/>
            <a:ext cx="9451731" cy="3880773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Александровская д. 86 – 4 класса</a:t>
            </a:r>
          </a:p>
          <a:p>
            <a:r>
              <a:rPr lang="ru-RU" sz="4400" dirty="0" err="1" smtClean="0"/>
              <a:t>Шишканя</a:t>
            </a:r>
            <a:r>
              <a:rPr lang="ru-RU" sz="4400" dirty="0" smtClean="0"/>
              <a:t> д.2 – 3 класса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3470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Прием заявлений в 1 класс начинается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С 1 апреля </a:t>
            </a:r>
            <a:r>
              <a:rPr lang="ru-RU" sz="6000" dirty="0" smtClean="0"/>
              <a:t>2025 </a:t>
            </a:r>
            <a:r>
              <a:rPr lang="ru-RU" sz="6000" dirty="0" smtClean="0"/>
              <a:t>года в 9ч 00мин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64996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Подача заявлений осуществляется: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046958" cy="3880773"/>
          </a:xfrm>
        </p:spPr>
        <p:txBody>
          <a:bodyPr>
            <a:normAutofit/>
          </a:bodyPr>
          <a:lstStyle/>
          <a:p>
            <a:r>
              <a:rPr lang="ru-RU" sz="3200" dirty="0"/>
              <a:t>- на Едином портале государственных и муниципальных услуг (функций) (</a:t>
            </a:r>
            <a:r>
              <a:rPr lang="ru-RU" sz="3200" u="sng" dirty="0">
                <a:hlinkClick r:id="rId2"/>
              </a:rPr>
              <a:t>https://www.gosuslugi.ru/</a:t>
            </a:r>
            <a:r>
              <a:rPr lang="ru-RU" sz="3200" dirty="0"/>
              <a:t>) </a:t>
            </a:r>
            <a:r>
              <a:rPr lang="ru-RU" sz="3200" dirty="0" smtClean="0"/>
              <a:t>(</a:t>
            </a:r>
            <a:r>
              <a:rPr lang="ru-RU" sz="3200" dirty="0"/>
              <a:t>далее – ЕПГУ);</a:t>
            </a:r>
          </a:p>
          <a:p>
            <a:r>
              <a:rPr lang="ru-RU" sz="3200" dirty="0"/>
              <a:t>- в МФЦ;</a:t>
            </a:r>
          </a:p>
          <a:p>
            <a:r>
              <a:rPr lang="ru-RU" sz="3200" dirty="0"/>
              <a:t>- в общеобразовательной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325857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а </a:t>
            </a:r>
            <a:r>
              <a:rPr lang="ru-RU" dirty="0"/>
              <a:t>Едином портале государственных и муниципальных услуг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 </a:t>
            </a:r>
            <a:r>
              <a:rPr lang="ru-RU" sz="4400" dirty="0" smtClean="0"/>
              <a:t>17 </a:t>
            </a:r>
            <a:r>
              <a:rPr lang="ru-RU" sz="4400" dirty="0"/>
              <a:t>марта </a:t>
            </a:r>
            <a:r>
              <a:rPr lang="ru-RU" sz="4400" dirty="0" smtClean="0"/>
              <a:t>2025 </a:t>
            </a:r>
            <a:r>
              <a:rPr lang="ru-RU" sz="4400" dirty="0"/>
              <a:t>года будет доступно формирование гражданами черновиков заявлений.</a:t>
            </a: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77947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МФЦ с 1 апреля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59523"/>
            <a:ext cx="8596668" cy="473026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6000" dirty="0" smtClean="0"/>
              <a:t>Адрес: </a:t>
            </a:r>
            <a:r>
              <a:rPr lang="ru-RU" sz="6000" dirty="0" err="1" smtClean="0"/>
              <a:t>г.Всеволожск</a:t>
            </a:r>
            <a:r>
              <a:rPr lang="ru-RU" sz="6000" dirty="0" smtClean="0"/>
              <a:t>, </a:t>
            </a:r>
            <a:r>
              <a:rPr lang="ru-RU" sz="6000" dirty="0" err="1" smtClean="0"/>
              <a:t>ул.Заводская</a:t>
            </a:r>
            <a:r>
              <a:rPr lang="ru-RU" sz="6000" dirty="0" smtClean="0"/>
              <a:t>. д. 6</a:t>
            </a:r>
          </a:p>
          <a:p>
            <a:r>
              <a:rPr lang="ru-RU" sz="6000" dirty="0"/>
              <a:t>Электронное заявление заполняется специалистами МФЦ по данным, которые предоставляет родитель (законный представитель) ребенка и при предъявлении следующих документов: </a:t>
            </a:r>
          </a:p>
          <a:p>
            <a:r>
              <a:rPr lang="ru-RU" sz="6000" dirty="0"/>
              <a:t>оригинал </a:t>
            </a:r>
            <a:r>
              <a:rPr lang="ru-RU" sz="6000" dirty="0">
                <a:hlinkClick r:id="rId2"/>
              </a:rPr>
              <a:t>документа</a:t>
            </a:r>
            <a:r>
              <a:rPr lang="ru-RU" sz="6000" dirty="0"/>
              <a:t>, удостоверяющего личность родителя (законного представителя), или оригинал документа, удостоверяющего личность иностранного гражданина и лица без гражданства в Российской Федерации;</a:t>
            </a:r>
          </a:p>
          <a:p>
            <a:r>
              <a:rPr lang="ru-RU" sz="6000" dirty="0"/>
              <a:t>оригинал свидетельства о рождении ребенка или документ, подтверждающий родство заявителя).</a:t>
            </a:r>
          </a:p>
          <a:p>
            <a:pPr marL="0" indent="0">
              <a:buNone/>
            </a:pP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26381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общеобразовательной </a:t>
            </a:r>
            <a:r>
              <a:rPr lang="ru-RU" dirty="0" smtClean="0"/>
              <a:t>организации: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1 апреля с 9.00 до 13.00</a:t>
            </a:r>
          </a:p>
          <a:p>
            <a:r>
              <a:rPr lang="ru-RU" sz="3600" dirty="0" smtClean="0"/>
              <a:t>В последующие дни:</a:t>
            </a:r>
          </a:p>
          <a:p>
            <a:pPr marL="0" indent="0">
              <a:buNone/>
            </a:pPr>
            <a:r>
              <a:rPr lang="ru-RU" sz="3600" dirty="0" smtClean="0"/>
              <a:t>                      Понедельник 14.00-17.00</a:t>
            </a:r>
          </a:p>
          <a:p>
            <a:pPr marL="0" indent="0">
              <a:buNone/>
            </a:pPr>
            <a:r>
              <a:rPr lang="ru-RU" sz="3600" dirty="0" smtClean="0"/>
              <a:t>                      Среда 14.00-16.00</a:t>
            </a:r>
          </a:p>
          <a:p>
            <a:pPr marL="0" indent="0">
              <a:buNone/>
            </a:pPr>
            <a:r>
              <a:rPr lang="ru-RU" sz="3600" dirty="0" smtClean="0"/>
              <a:t>                      Пятница 10.00-13.00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3725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Категории детей, имеющих преимущественное право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356099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>
                <a:latin typeface="+mj-lt"/>
              </a:rPr>
              <a:t>Дети участников  СВО</a:t>
            </a:r>
          </a:p>
          <a:p>
            <a:r>
              <a:rPr lang="ru-RU" sz="2000" dirty="0" smtClean="0">
                <a:latin typeface="+mj-lt"/>
              </a:rPr>
              <a:t>Дети военнослужащих</a:t>
            </a:r>
          </a:p>
          <a:p>
            <a:r>
              <a:rPr lang="ru-RU" sz="2000" dirty="0" smtClean="0">
                <a:latin typeface="+mj-lt"/>
              </a:rPr>
              <a:t>Дети сотрудников полиции и органов внутренних дел</a:t>
            </a:r>
          </a:p>
          <a:p>
            <a:pPr lvl="0"/>
            <a:r>
              <a:rPr lang="ru-RU" sz="20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Дети, сотрудников (или уволенных со службы), имеющих специальные звания и проходящих службу в учреждениях и органах уголовно-исполнительной системы, федеральной противопожарной службе Государственной противопожарной службы и таможенных органах РФ</a:t>
            </a:r>
          </a:p>
          <a:p>
            <a:pPr lvl="0"/>
            <a:r>
              <a:rPr lang="ru-RU" sz="2000" dirty="0">
                <a:solidFill>
                  <a:srgbClr val="FF0000"/>
                </a:solidFill>
                <a:latin typeface="+mj-lt"/>
              </a:rPr>
              <a:t>Проживающие в одной семье и      имеющие общее место жительства </a:t>
            </a:r>
            <a:r>
              <a:rPr lang="ru-RU" sz="2000" dirty="0">
                <a:solidFill>
                  <a:schemeClr val="tx1"/>
                </a:solidFill>
                <a:latin typeface="+mj-lt"/>
              </a:rPr>
              <a:t>дети имеют право преимущественного приема на обучение по основным общеобразовательным программам дошкольного образования и начального общего образования в государственные и муниципальные образовательные организации, в которых обучаются их братья и (или) сестры</a:t>
            </a:r>
            <a:endParaRPr lang="ru-RU" sz="20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1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Сроки подачи заявлений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61747"/>
            <a:ext cx="8596668" cy="4379616"/>
          </a:xfrm>
        </p:spPr>
        <p:txBody>
          <a:bodyPr>
            <a:normAutofit fontScale="92500" lnSpcReduction="10000"/>
          </a:bodyPr>
          <a:lstStyle/>
          <a:p>
            <a:pPr lvl="0" algn="ctr">
              <a:buNone/>
            </a:pPr>
            <a:r>
              <a:rPr lang="ru-RU" sz="2400" b="1" u="sng" dirty="0"/>
              <a:t>1 Этап</a:t>
            </a:r>
          </a:p>
          <a:p>
            <a:r>
              <a:rPr lang="ru-RU" dirty="0"/>
              <a:t>Для детей, проживающих на закрепленной территории: </a:t>
            </a:r>
          </a:p>
          <a:p>
            <a:pPr marL="0" indent="0">
              <a:buNone/>
            </a:pPr>
            <a:r>
              <a:rPr lang="ru-RU" dirty="0"/>
              <a:t>    с 1 апреля года до 30 июня </a:t>
            </a:r>
            <a:r>
              <a:rPr lang="ru-RU" dirty="0" smtClean="0"/>
              <a:t>2025 </a:t>
            </a:r>
            <a:r>
              <a:rPr lang="ru-RU" dirty="0"/>
              <a:t>года </a:t>
            </a:r>
          </a:p>
          <a:p>
            <a:r>
              <a:rPr lang="ru-RU" dirty="0"/>
              <a:t>в первую очередь дети, имеющие преимущественное право  в соответствии с федеральным законодательством  и проживающие на закрепленной территории;</a:t>
            </a:r>
          </a:p>
          <a:p>
            <a:r>
              <a:rPr lang="ru-RU" dirty="0"/>
              <a:t>во вторую очередь остальные дети, проживающие на закрепленной территории.</a:t>
            </a:r>
          </a:p>
          <a:p>
            <a:r>
              <a:rPr lang="ru-RU" dirty="0"/>
              <a:t>В случае подачи заявления родителями детей, проживающих на закрепленной территории, после 30 июня </a:t>
            </a:r>
            <a:r>
              <a:rPr lang="ru-RU" dirty="0" smtClean="0"/>
              <a:t>2025 </a:t>
            </a:r>
            <a:r>
              <a:rPr lang="ru-RU" dirty="0"/>
              <a:t>года зачисление производится на общих основаниях.</a:t>
            </a:r>
          </a:p>
          <a:p>
            <a:r>
              <a:rPr lang="ru-RU" dirty="0"/>
              <a:t>Закрепленная территория – территория района, за которой закреплена общеобразовательная организация в соответствии с распорядительным актом органа местного самоуправления Ленинградской области.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57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/>
              <a:t>Для детей, не проживающих на закрепленной территории: с 1 июля </a:t>
            </a:r>
            <a:r>
              <a:rPr lang="ru-RU" sz="3200" dirty="0" smtClean="0"/>
              <a:t>2025 </a:t>
            </a:r>
            <a:r>
              <a:rPr lang="ru-RU" sz="3200" dirty="0"/>
              <a:t>года до 5 сентября </a:t>
            </a:r>
            <a:r>
              <a:rPr lang="ru-RU" sz="3200" dirty="0" smtClean="0"/>
              <a:t>2025 года</a:t>
            </a:r>
            <a:r>
              <a:rPr lang="ru-RU" sz="3200" dirty="0"/>
              <a:t>.</a:t>
            </a:r>
          </a:p>
          <a:p>
            <a:r>
              <a:rPr lang="ru-RU" sz="3200" dirty="0"/>
              <a:t>Зачисление производится на свободные места с учетом даты подачи заявления.</a:t>
            </a:r>
          </a:p>
          <a:p>
            <a:pPr>
              <a:buNone/>
            </a:pPr>
            <a:r>
              <a:rPr lang="ru-RU" sz="3200" b="1" dirty="0"/>
              <a:t> 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20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524001" y="791308"/>
            <a:ext cx="6348413" cy="5250718"/>
          </a:xfrm>
        </p:spPr>
        <p:txBody>
          <a:bodyPr>
            <a:normAutofit/>
          </a:bodyPr>
          <a:lstStyle/>
          <a:p>
            <a:r>
              <a:rPr lang="ru-RU" sz="2400" dirty="0"/>
              <a:t>Родители (законные представители), подавшие электронное заявление посредством МФЦ, получают уведомление о приглашении в общеобразовательную организацию (о зачислении в первый класс общеобразовательной организации, об отказе в зачислении в первый класс общеобразовательной организации) 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на электронную почту, указанную при подаче заявления в МФЦ.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42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Предоставление документов в общеобразовательною организацию и принятие решения о зачислении ребенка в первый класс или об отказе в зачислении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472962"/>
            <a:ext cx="8596668" cy="2568400"/>
          </a:xfrm>
        </p:spPr>
        <p:txBody>
          <a:bodyPr/>
          <a:lstStyle/>
          <a:p>
            <a:r>
              <a:rPr lang="ru-RU" sz="2800" dirty="0"/>
              <a:t>Заявитель получает приглашение в общеобразовательную организацию для предоставления документов</a:t>
            </a:r>
            <a:r>
              <a:rPr lang="ru-RU" sz="2800" b="1" dirty="0"/>
              <a:t> </a:t>
            </a:r>
            <a:r>
              <a:rPr lang="ru-RU" sz="2800" dirty="0"/>
              <a:t>с указанием даты и времени приема документов</a:t>
            </a:r>
          </a:p>
          <a:p>
            <a:r>
              <a:rPr lang="ru-RU" sz="2800" b="1" dirty="0">
                <a:solidFill>
                  <a:schemeClr val="accent1"/>
                </a:solidFill>
              </a:rPr>
              <a:t>После 2 мая </a:t>
            </a:r>
            <a:r>
              <a:rPr lang="ru-RU" sz="2800" b="1" dirty="0" smtClean="0">
                <a:solidFill>
                  <a:schemeClr val="accent1"/>
                </a:solidFill>
              </a:rPr>
              <a:t>2025 </a:t>
            </a:r>
            <a:r>
              <a:rPr lang="ru-RU" sz="2800" b="1" dirty="0">
                <a:solidFill>
                  <a:schemeClr val="accent1"/>
                </a:solidFill>
              </a:rPr>
              <a:t>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11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общеобразовательную организацию следующие документы: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828800"/>
            <a:ext cx="8827151" cy="4466491"/>
          </a:xfrm>
        </p:spPr>
        <p:txBody>
          <a:bodyPr>
            <a:normAutofit/>
          </a:bodyPr>
          <a:lstStyle/>
          <a:p>
            <a:r>
              <a:rPr lang="ru-RU" sz="2000" dirty="0"/>
              <a:t>свидетельство о рождении ребенка;</a:t>
            </a:r>
          </a:p>
          <a:p>
            <a:r>
              <a:rPr lang="ru-RU" sz="2000" dirty="0"/>
              <a:t>- свидетельство о регистрации ребенка по месту жительства или по месту пребывания на закрепленной территории или документ, содержащий сведения о регистрации ребенка по месту жительства или по месту пребывания на закрепленной территории;</a:t>
            </a:r>
          </a:p>
          <a:p>
            <a:r>
              <a:rPr lang="ru-RU" sz="2000" dirty="0"/>
              <a:t>- документы, подтверждающие преимущественное право зачисления граждан на обучение в образовательную организацию (при наличии).</a:t>
            </a:r>
          </a:p>
          <a:p>
            <a:r>
              <a:rPr lang="ru-RU" sz="2000" dirty="0"/>
              <a:t>СНИЛС</a:t>
            </a:r>
          </a:p>
          <a:p>
            <a:r>
              <a:rPr lang="ru-RU" sz="2000" dirty="0"/>
              <a:t>Паспорт родителя (законного представителя)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Заключение ПМПК при наличии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(для обучения по адаптированной программе)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79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Документами, подтверждающими проживание ребенка на закрепленной территории могут являться: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523392"/>
            <a:ext cx="8596668" cy="3517970"/>
          </a:xfrm>
        </p:spPr>
        <p:txBody>
          <a:bodyPr>
            <a:normAutofit/>
          </a:bodyPr>
          <a:lstStyle/>
          <a:p>
            <a:r>
              <a:rPr lang="ru-RU" sz="2800" dirty="0"/>
              <a:t>свидетельство о регистрации ребенка по месту жительства (форма №8);</a:t>
            </a:r>
          </a:p>
          <a:p>
            <a:r>
              <a:rPr lang="ru-RU" sz="2800" dirty="0"/>
              <a:t>свидетельство о регистрации ребенка по месту пребывания (форма №3);</a:t>
            </a:r>
          </a:p>
          <a:p>
            <a:r>
              <a:rPr lang="ru-RU" sz="2800" dirty="0"/>
              <a:t>справка о регистрации по форме № 9 (равнозначно выписка из домовой книги)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3772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Обращаем ваше внимание!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65" marR="5080" indent="0">
              <a:lnSpc>
                <a:spcPct val="100000"/>
              </a:lnSpc>
              <a:spcBef>
                <a:spcPts val="95"/>
              </a:spcBef>
              <a:buNone/>
              <a:tabLst>
                <a:tab pos="356235" algn="l"/>
              </a:tabLst>
            </a:pPr>
            <a:r>
              <a:rPr lang="ru-RU" sz="4000" b="1" spc="-10" dirty="0">
                <a:latin typeface="+mj-lt"/>
                <a:cs typeface="Arial"/>
              </a:rPr>
              <a:t>Дата</a:t>
            </a:r>
            <a:r>
              <a:rPr lang="ru-RU" sz="4000" b="1" spc="-229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и</a:t>
            </a:r>
            <a:r>
              <a:rPr lang="ru-RU" sz="4000" b="1" spc="-45" dirty="0">
                <a:latin typeface="+mj-lt"/>
                <a:cs typeface="Arial"/>
              </a:rPr>
              <a:t> </a:t>
            </a:r>
            <a:r>
              <a:rPr lang="ru-RU" sz="4000" b="1" spc="-20" dirty="0">
                <a:latin typeface="+mj-lt"/>
                <a:cs typeface="Arial"/>
              </a:rPr>
              <a:t>время</a:t>
            </a:r>
            <a:r>
              <a:rPr lang="ru-RU" sz="4000" b="1" spc="-229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подачи</a:t>
            </a:r>
            <a:r>
              <a:rPr lang="ru-RU" sz="4000" b="1" spc="-45" dirty="0">
                <a:latin typeface="+mj-lt"/>
                <a:cs typeface="Arial"/>
              </a:rPr>
              <a:t> </a:t>
            </a:r>
            <a:r>
              <a:rPr lang="ru-RU" sz="4000" b="1" spc="-10" dirty="0">
                <a:latin typeface="+mj-lt"/>
                <a:cs typeface="Arial"/>
              </a:rPr>
              <a:t>заявления </a:t>
            </a:r>
            <a:r>
              <a:rPr lang="ru-RU" sz="4000" b="1" dirty="0">
                <a:latin typeface="+mj-lt"/>
                <a:cs typeface="Arial"/>
              </a:rPr>
              <a:t>не</a:t>
            </a:r>
            <a:r>
              <a:rPr lang="ru-RU" sz="4000" b="1" spc="-180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являются</a:t>
            </a:r>
            <a:r>
              <a:rPr lang="ru-RU" sz="4000" b="1" spc="-150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критерием</a:t>
            </a:r>
            <a:r>
              <a:rPr lang="ru-RU" sz="4000" b="1" spc="-155" dirty="0">
                <a:latin typeface="+mj-lt"/>
                <a:cs typeface="Arial"/>
              </a:rPr>
              <a:t> </a:t>
            </a:r>
            <a:r>
              <a:rPr lang="ru-RU" sz="4000" b="1" spc="-25" dirty="0">
                <a:latin typeface="+mj-lt"/>
                <a:cs typeface="Arial"/>
              </a:rPr>
              <a:t>при </a:t>
            </a:r>
            <a:r>
              <a:rPr lang="ru-RU" sz="4000" b="1" dirty="0">
                <a:latin typeface="+mj-lt"/>
                <a:cs typeface="Arial"/>
              </a:rPr>
              <a:t>принятии</a:t>
            </a:r>
            <a:r>
              <a:rPr lang="ru-RU" sz="4000" b="1" spc="-185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решения</a:t>
            </a:r>
            <a:r>
              <a:rPr lang="ru-RU" sz="4000" b="1" spc="-185" dirty="0">
                <a:latin typeface="+mj-lt"/>
                <a:cs typeface="Arial"/>
              </a:rPr>
              <a:t> </a:t>
            </a:r>
            <a:r>
              <a:rPr lang="ru-RU" sz="4000" b="1" spc="-50" dirty="0">
                <a:latin typeface="+mj-lt"/>
                <a:cs typeface="Arial"/>
              </a:rPr>
              <a:t>о </a:t>
            </a:r>
            <a:r>
              <a:rPr lang="ru-RU" sz="4000" b="1" spc="-25" dirty="0">
                <a:latin typeface="+mj-lt"/>
                <a:cs typeface="Arial"/>
              </a:rPr>
              <a:t>зачислении</a:t>
            </a:r>
            <a:r>
              <a:rPr lang="ru-RU" sz="4000" b="1" spc="-204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в</a:t>
            </a:r>
            <a:r>
              <a:rPr lang="ru-RU" sz="4000" b="1" spc="-30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первый</a:t>
            </a:r>
            <a:r>
              <a:rPr lang="ru-RU" sz="4000" b="1" spc="-30" dirty="0">
                <a:latin typeface="+mj-lt"/>
                <a:cs typeface="Arial"/>
              </a:rPr>
              <a:t> </a:t>
            </a:r>
            <a:r>
              <a:rPr lang="ru-RU" sz="4000" b="1" spc="-10" dirty="0">
                <a:latin typeface="+mj-lt"/>
                <a:cs typeface="Arial"/>
              </a:rPr>
              <a:t>класс</a:t>
            </a:r>
            <a:endParaRPr lang="ru-RU" sz="4000" dirty="0">
              <a:latin typeface="+mj-lt"/>
              <a:cs typeface="Arial"/>
            </a:endParaRPr>
          </a:p>
          <a:p>
            <a:pPr marL="12700" marR="289560" indent="0">
              <a:lnSpc>
                <a:spcPct val="100000"/>
              </a:lnSpc>
              <a:spcBef>
                <a:spcPts val="25"/>
              </a:spcBef>
              <a:buNone/>
            </a:pPr>
            <a:r>
              <a:rPr lang="ru-RU" sz="4000" b="1" dirty="0">
                <a:latin typeface="+mj-lt"/>
                <a:cs typeface="Arial"/>
              </a:rPr>
              <a:t>образовательной</a:t>
            </a:r>
            <a:r>
              <a:rPr lang="ru-RU" sz="4000" b="1" spc="-90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организации</a:t>
            </a:r>
            <a:r>
              <a:rPr lang="ru-RU" sz="4000" b="1" spc="-85" dirty="0">
                <a:latin typeface="+mj-lt"/>
                <a:cs typeface="Arial"/>
              </a:rPr>
              <a:t> </a:t>
            </a:r>
            <a:r>
              <a:rPr lang="ru-RU" sz="4000" b="1" spc="-25" dirty="0">
                <a:latin typeface="+mj-lt"/>
                <a:cs typeface="Arial"/>
              </a:rPr>
              <a:t>на </a:t>
            </a:r>
            <a:r>
              <a:rPr lang="ru-RU" sz="4000" b="1" dirty="0">
                <a:latin typeface="+mj-lt"/>
                <a:cs typeface="Arial"/>
              </a:rPr>
              <a:t>следующий</a:t>
            </a:r>
            <a:r>
              <a:rPr lang="ru-RU" sz="4000" b="1" spc="-45" dirty="0">
                <a:latin typeface="+mj-lt"/>
                <a:cs typeface="Arial"/>
              </a:rPr>
              <a:t> </a:t>
            </a:r>
            <a:r>
              <a:rPr lang="ru-RU" sz="4000" b="1" dirty="0">
                <a:latin typeface="+mj-lt"/>
                <a:cs typeface="Arial"/>
              </a:rPr>
              <a:t>учебный</a:t>
            </a:r>
            <a:r>
              <a:rPr lang="ru-RU" sz="4000" b="1" spc="-50" dirty="0">
                <a:latin typeface="+mj-lt"/>
                <a:cs typeface="Arial"/>
              </a:rPr>
              <a:t> </a:t>
            </a:r>
            <a:r>
              <a:rPr lang="ru-RU" sz="4000" b="1" spc="-20" dirty="0">
                <a:latin typeface="+mj-lt"/>
                <a:cs typeface="Arial"/>
              </a:rPr>
              <a:t>год.</a:t>
            </a:r>
            <a:endParaRPr lang="ru-RU" sz="4000" dirty="0">
              <a:latin typeface="+mj-lt"/>
            </a:endParaRPr>
          </a:p>
          <a:p>
            <a:endParaRPr lang="ru-RU" sz="4000" dirty="0">
              <a:latin typeface="+mj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55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 зачисления в 1 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/>
              <a:t>Своевременность подачи заявления;</a:t>
            </a:r>
          </a:p>
          <a:p>
            <a:r>
              <a:rPr lang="ru-RU" sz="3600" dirty="0"/>
              <a:t>Соответствие возраста;</a:t>
            </a:r>
          </a:p>
          <a:p>
            <a:r>
              <a:rPr lang="ru-RU" sz="3600" dirty="0"/>
              <a:t>Наличие всех необходимых документов;</a:t>
            </a:r>
          </a:p>
          <a:p>
            <a:r>
              <a:rPr lang="ru-RU" sz="3600" dirty="0"/>
              <a:t>Наличие свободных мест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21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859352"/>
              </p:ext>
            </p:extLst>
          </p:nvPr>
        </p:nvGraphicFramePr>
        <p:xfrm>
          <a:off x="483577" y="501162"/>
          <a:ext cx="8889023" cy="5899639"/>
        </p:xfrm>
        <a:graphic>
          <a:graphicData uri="http://schemas.openxmlformats.org/drawingml/2006/table">
            <a:tbl>
              <a:tblPr/>
              <a:tblGrid>
                <a:gridCol w="4222449">
                  <a:extLst>
                    <a:ext uri="{9D8B030D-6E8A-4147-A177-3AD203B41FA5}">
                      <a16:colId xmlns:a16="http://schemas.microsoft.com/office/drawing/2014/main" val="1878039932"/>
                    </a:ext>
                  </a:extLst>
                </a:gridCol>
                <a:gridCol w="4666574">
                  <a:extLst>
                    <a:ext uri="{9D8B030D-6E8A-4147-A177-3AD203B41FA5}">
                      <a16:colId xmlns:a16="http://schemas.microsoft.com/office/drawing/2014/main" val="4228060953"/>
                    </a:ext>
                  </a:extLst>
                </a:gridCol>
              </a:tblGrid>
              <a:tr h="1499903">
                <a:tc>
                  <a:txBody>
                    <a:bodyPr/>
                    <a:lstStyle>
                      <a:lvl1pPr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Возраст ребенка </a:t>
                      </a:r>
                    </a:p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на 01 сентября </a:t>
                      </a:r>
                    </a:p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текущего года</a:t>
                      </a:r>
                    </a:p>
                  </a:txBody>
                  <a:tcPr marL="91495" marR="9149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Принятие решения</a:t>
                      </a:r>
                    </a:p>
                  </a:txBody>
                  <a:tcPr marL="91495" marR="9149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764643"/>
                  </a:ext>
                </a:extLst>
              </a:tr>
              <a:tr h="1966546">
                <a:tc>
                  <a:txBody>
                    <a:bodyPr/>
                    <a:lstStyle>
                      <a:lvl1pPr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6 лет 6 мес. </a:t>
                      </a:r>
                    </a:p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 8 лет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95" marR="9149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>
                      <a:lvl1pPr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ОО принимает решение о зачислении самостоятельно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95" marR="9149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35415"/>
                  </a:ext>
                </a:extLst>
              </a:tr>
              <a:tr h="24331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менее 6 лет 6 мес. и старше 8 лет (ранее нигде не обучавшихся)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95" marR="9149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>
                      <a:lvl1pPr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842963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842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8429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 разрешению  Учредителя (комиссия)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95" marR="9149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239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642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0792"/>
          </a:xfrm>
        </p:spPr>
        <p:txBody>
          <a:bodyPr/>
          <a:lstStyle/>
          <a:p>
            <a:r>
              <a:rPr lang="ru-RU" dirty="0" smtClean="0"/>
              <a:t>Границы территорий: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83677"/>
            <a:ext cx="8862320" cy="4757685"/>
          </a:xfrm>
        </p:spPr>
        <p:txBody>
          <a:bodyPr/>
          <a:lstStyle/>
          <a:p>
            <a:r>
              <a:rPr lang="ru-RU" dirty="0" smtClean="0"/>
              <a:t>Территория, ограниченная правой стороной ул. Александровской, а также ул. Героев д.9 </a:t>
            </a:r>
            <a:r>
              <a:rPr lang="ru-RU" dirty="0"/>
              <a:t>к.1,2, ул. </a:t>
            </a:r>
            <a:r>
              <a:rPr lang="ru-RU" dirty="0" smtClean="0"/>
              <a:t>Александровской д.81 к.1,2,3,  ул. Александровской д.79 к.2</a:t>
            </a:r>
          </a:p>
          <a:p>
            <a:r>
              <a:rPr lang="ru-RU" dirty="0"/>
              <a:t>Территория, ограниченная </a:t>
            </a:r>
            <a:r>
              <a:rPr lang="ru-RU" dirty="0" err="1" smtClean="0"/>
              <a:t>Колтушским</a:t>
            </a:r>
            <a:r>
              <a:rPr lang="ru-RU" dirty="0" smtClean="0"/>
              <a:t> ш. до Садового пер.(включая его), ул. Павловская (включая ее), ул. Рябовская, </a:t>
            </a:r>
            <a:r>
              <a:rPr lang="ru-RU" dirty="0" err="1" smtClean="0"/>
              <a:t>ул.Кочубеевская</a:t>
            </a:r>
            <a:r>
              <a:rPr lang="ru-RU" dirty="0" smtClean="0"/>
              <a:t>, </a:t>
            </a:r>
            <a:r>
              <a:rPr lang="ru-RU" dirty="0" err="1" smtClean="0"/>
              <a:t>ул.Парковая</a:t>
            </a:r>
            <a:r>
              <a:rPr lang="ru-RU" dirty="0" smtClean="0"/>
              <a:t> (не включая названные улицы).</a:t>
            </a:r>
          </a:p>
          <a:p>
            <a:r>
              <a:rPr lang="ru-RU" dirty="0" smtClean="0"/>
              <a:t>«Всеволожский каскад»</a:t>
            </a:r>
          </a:p>
          <a:p>
            <a:r>
              <a:rPr lang="ru-RU" dirty="0" smtClean="0"/>
              <a:t>ЖК: «</a:t>
            </a:r>
            <a:r>
              <a:rPr lang="ru-RU" dirty="0" err="1" smtClean="0"/>
              <a:t>Мозайка</a:t>
            </a:r>
            <a:r>
              <a:rPr lang="ru-RU" dirty="0" smtClean="0"/>
              <a:t>», «Земляничная поляна», «Ассорти», «Шведские пруды», «</a:t>
            </a:r>
            <a:r>
              <a:rPr lang="ru-RU" dirty="0" err="1" smtClean="0"/>
              <a:t>Хаккапелита</a:t>
            </a:r>
            <a:r>
              <a:rPr lang="ru-RU" dirty="0"/>
              <a:t> </a:t>
            </a:r>
            <a:r>
              <a:rPr lang="ru-RU" dirty="0" err="1" smtClean="0"/>
              <a:t>Виладж</a:t>
            </a:r>
            <a:r>
              <a:rPr lang="ru-RU" dirty="0" smtClean="0"/>
              <a:t>», «Грена </a:t>
            </a:r>
            <a:r>
              <a:rPr lang="ru-RU" dirty="0" err="1" smtClean="0"/>
              <a:t>Лунд</a:t>
            </a:r>
            <a:r>
              <a:rPr lang="ru-RU" dirty="0" smtClean="0"/>
              <a:t>» «</a:t>
            </a:r>
            <a:r>
              <a:rPr lang="ru-RU" dirty="0" err="1" smtClean="0"/>
              <a:t>Румболово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Степной пр. д. 16 (все корпуса)</a:t>
            </a:r>
          </a:p>
          <a:p>
            <a:r>
              <a:rPr lang="ru-RU" dirty="0" smtClean="0"/>
              <a:t>ЖК «Северный вальс»</a:t>
            </a:r>
          </a:p>
          <a:p>
            <a:r>
              <a:rPr lang="ru-RU" dirty="0" smtClean="0"/>
              <a:t>Подробный список на сайте школы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44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</TotalTime>
  <Words>840</Words>
  <Application>Microsoft Office PowerPoint</Application>
  <PresentationFormat>Широкоэкранный</PresentationFormat>
  <Paragraphs>84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Trebuchet MS</vt:lpstr>
      <vt:lpstr>Wingdings 3</vt:lpstr>
      <vt:lpstr>Аспект</vt:lpstr>
      <vt:lpstr>Прием в 1 класс</vt:lpstr>
      <vt:lpstr>Планируемое количество 1 классов</vt:lpstr>
      <vt:lpstr>Прием заявлений в 1 класс начинается</vt:lpstr>
      <vt:lpstr>Подача заявлений осуществляется:</vt:lpstr>
      <vt:lpstr>На Едином портале государственных и муниципальных услуг </vt:lpstr>
      <vt:lpstr>В МФЦ с 1 апреля </vt:lpstr>
      <vt:lpstr>В общеобразовательной организации: </vt:lpstr>
      <vt:lpstr>Категории детей, имеющих преимущественное право </vt:lpstr>
      <vt:lpstr>Сроки подачи заявлений </vt:lpstr>
      <vt:lpstr>2 этап</vt:lpstr>
      <vt:lpstr>Презентация PowerPoint</vt:lpstr>
      <vt:lpstr>Предоставление документов в общеобразовательною организацию и принятие решения о зачислении ребенка в первый класс или об отказе в зачислении</vt:lpstr>
      <vt:lpstr>в общеобразовательную организацию следующие документы: </vt:lpstr>
      <vt:lpstr>Документами, подтверждающими проживание ребенка на закрепленной территории могут являться: </vt:lpstr>
      <vt:lpstr>Обращаем ваше внимание!</vt:lpstr>
      <vt:lpstr>Критерии зачисления в 1 класс</vt:lpstr>
      <vt:lpstr>Презентация PowerPoint</vt:lpstr>
      <vt:lpstr>Границы территорий: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Прием в 1 класс</dc:title>
  <dc:creator>USER</dc:creator>
  <cp:lastModifiedBy>Марина</cp:lastModifiedBy>
  <cp:revision>20</cp:revision>
  <dcterms:created xsi:type="dcterms:W3CDTF">2024-02-29T04:58:40Z</dcterms:created>
  <dcterms:modified xsi:type="dcterms:W3CDTF">2025-03-05T11:02:06Z</dcterms:modified>
</cp:coreProperties>
</file>